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56" r:id="rId3"/>
    <p:sldId id="257" r:id="rId4"/>
    <p:sldId id="258" r:id="rId5"/>
    <p:sldId id="275" r:id="rId6"/>
    <p:sldId id="259" r:id="rId7"/>
    <p:sldId id="262" r:id="rId8"/>
    <p:sldId id="270" r:id="rId9"/>
    <p:sldId id="261" r:id="rId10"/>
    <p:sldId id="260" r:id="rId11"/>
    <p:sldId id="276" r:id="rId12"/>
    <p:sldId id="264" r:id="rId13"/>
    <p:sldId id="263" r:id="rId14"/>
    <p:sldId id="265" r:id="rId15"/>
    <p:sldId id="266" r:id="rId16"/>
    <p:sldId id="277" r:id="rId17"/>
    <p:sldId id="278" r:id="rId18"/>
    <p:sldId id="279" r:id="rId19"/>
    <p:sldId id="280" r:id="rId20"/>
    <p:sldId id="281" r:id="rId21"/>
    <p:sldId id="267" r:id="rId22"/>
    <p:sldId id="273" r:id="rId23"/>
    <p:sldId id="26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379" y="33228"/>
            <a:ext cx="8466084" cy="8275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a-IR" dirty="0" smtClean="0"/>
              <a:t>به نام خدا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267" y="3809998"/>
            <a:ext cx="8689976" cy="1371599"/>
          </a:xfrm>
        </p:spPr>
        <p:txBody>
          <a:bodyPr>
            <a:normAutofit/>
          </a:bodyPr>
          <a:lstStyle/>
          <a:p>
            <a:r>
              <a:rPr lang="fa-IR" dirty="0" smtClean="0"/>
              <a:t>به نام خدا </a:t>
            </a:r>
          </a:p>
          <a:p>
            <a:r>
              <a:rPr lang="fa-IR" dirty="0" smtClean="0"/>
              <a:t>قادرپور واحدآموزش</a:t>
            </a:r>
          </a:p>
        </p:txBody>
      </p:sp>
      <p:sp>
        <p:nvSpPr>
          <p:cNvPr id="7" name="AutoShape 4" descr="عکس گل برای پروفایل ، عکسهای فانتزی گل های زیبا برای پروفایل · جدید 1401  -❤️ گهر"/>
          <p:cNvSpPr>
            <a:spLocks noChangeAspect="1" noChangeArrowheads="1"/>
          </p:cNvSpPr>
          <p:nvPr/>
        </p:nvSpPr>
        <p:spPr bwMode="auto">
          <a:xfrm>
            <a:off x="155575" y="332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79" y="811392"/>
            <a:ext cx="8466084" cy="599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2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731" y="0"/>
            <a:ext cx="1078886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 rtl="1"/>
            <a:endParaRPr lang="fa-IR" sz="4300" b="1" dirty="0" smtClean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خاکستری</a:t>
            </a:r>
            <a:r>
              <a:rPr lang="fa-IR" sz="4300" b="1" dirty="0" smtClean="0">
                <a:cs typeface="B Nazanin" panose="00000400000000000000" pitchFamily="2" charset="-78"/>
              </a:rPr>
              <a:t>                             </a:t>
            </a:r>
            <a:r>
              <a:rPr lang="fa-IR" sz="4300" b="1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5</a:t>
            </a:r>
            <a:endParaRPr lang="fa-IR" sz="4300" b="1" dirty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>
                <a:solidFill>
                  <a:schemeClr val="accent3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سبز </a:t>
            </a:r>
            <a:r>
              <a:rPr lang="fa-IR" sz="4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روشن                            6</a:t>
            </a:r>
            <a:endParaRPr lang="fa-IR" sz="4300" b="1" dirty="0">
              <a:solidFill>
                <a:schemeClr val="accent3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آبی</a:t>
            </a:r>
            <a:r>
              <a:rPr lang="fa-IR" sz="4300" b="1" dirty="0" smtClean="0">
                <a:cs typeface="B Nazanin" panose="00000400000000000000" pitchFamily="2" charset="-78"/>
              </a:rPr>
              <a:t>                                      </a:t>
            </a:r>
            <a:r>
              <a:rPr lang="fa-IR" sz="43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8</a:t>
            </a:r>
            <a:endParaRPr lang="fa-IR" sz="4300" b="1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 smtClean="0">
                <a:cs typeface="B Nazanin" panose="00000400000000000000" pitchFamily="2" charset="-78"/>
              </a:rPr>
              <a:t>سیاه                                    10</a:t>
            </a:r>
            <a:endParaRPr lang="fa-IR" sz="4300" b="1" dirty="0"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سفید</a:t>
            </a:r>
            <a:r>
              <a:rPr lang="fa-IR" sz="4300" b="1" dirty="0" smtClean="0">
                <a:cs typeface="B Nazanin" panose="00000400000000000000" pitchFamily="2" charset="-78"/>
              </a:rPr>
              <a:t>                                  </a:t>
            </a:r>
            <a:r>
              <a:rPr lang="fa-IR" sz="3900" b="1" dirty="0">
                <a:solidFill>
                  <a:schemeClr val="bg1"/>
                </a:solidFill>
              </a:rPr>
              <a:t>12</a:t>
            </a:r>
          </a:p>
          <a:p>
            <a:pPr algn="r" rtl="1"/>
            <a:r>
              <a:rPr lang="fa-IR" sz="4300" b="1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سبز</a:t>
            </a:r>
            <a:r>
              <a:rPr lang="fa-IR" sz="4300" b="1" dirty="0" smtClean="0">
                <a:cs typeface="B Nazanin" panose="00000400000000000000" pitchFamily="2" charset="-78"/>
              </a:rPr>
              <a:t>                                    </a:t>
            </a:r>
            <a:r>
              <a:rPr lang="fa-IR" sz="4300" b="1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14</a:t>
            </a:r>
            <a:endParaRPr lang="fa-IR" sz="4300" b="1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نارنجی</a:t>
            </a:r>
            <a:r>
              <a:rPr lang="fa-IR" sz="4300" b="1" dirty="0" smtClean="0">
                <a:cs typeface="B Nazanin" panose="00000400000000000000" pitchFamily="2" charset="-78"/>
              </a:rPr>
              <a:t>                                </a:t>
            </a:r>
            <a:r>
              <a:rPr lang="fa-IR" sz="4300" b="1" dirty="0" smtClean="0">
                <a:solidFill>
                  <a:srgbClr val="FFC000"/>
                </a:solidFill>
                <a:cs typeface="B Nazanin" panose="00000400000000000000" pitchFamily="2" charset="-78"/>
              </a:rPr>
              <a:t>16</a:t>
            </a:r>
            <a:endParaRPr lang="fa-IR" sz="4300" b="1" dirty="0">
              <a:solidFill>
                <a:srgbClr val="FFC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4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قرمز </a:t>
            </a:r>
            <a:r>
              <a:rPr lang="fa-IR" sz="4300" b="1" dirty="0" smtClean="0">
                <a:cs typeface="B Nazanin" panose="00000400000000000000" pitchFamily="2" charset="-78"/>
              </a:rPr>
              <a:t>                                  </a:t>
            </a:r>
            <a:r>
              <a:rPr lang="fa-IR" sz="4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18</a:t>
            </a:r>
            <a:endParaRPr lang="fa-IR" sz="43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44" y="2214694"/>
            <a:ext cx="1914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03586"/>
            <a:ext cx="10363826" cy="4687613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لازم به ذکر است که برای ساکشن ترشحات دهان و حلق و بویژه ترشحات بزرگ و زیادی مثل </a:t>
            </a:r>
            <a:r>
              <a:rPr lang="fa-IR" sz="2800" b="1" dirty="0" smtClean="0">
                <a:cs typeface="B Nazanin" panose="00000400000000000000" pitchFamily="2" charset="-78"/>
              </a:rPr>
              <a:t>مواد استفراغی </a:t>
            </a:r>
            <a:r>
              <a:rPr lang="fa-IR" sz="2800" b="1" dirty="0">
                <a:cs typeface="B Nazanin" panose="00000400000000000000" pitchFamily="2" charset="-78"/>
              </a:rPr>
              <a:t>سر ساکشن های مخصوصی به نام یانکوئر وجود دارد که در حال حاضر در اکثر بیمارستان ها موجود نیست </a:t>
            </a:r>
            <a:r>
              <a:rPr lang="fa-IR" sz="2800" b="1" dirty="0" smtClean="0">
                <a:cs typeface="B Nazanin" panose="00000400000000000000" pitchFamily="2" charset="-78"/>
              </a:rPr>
              <a:t>ولی می </a:t>
            </a:r>
            <a:r>
              <a:rPr lang="fa-IR" sz="2800" b="1" dirty="0">
                <a:cs typeface="B Nazanin" panose="00000400000000000000" pitchFamily="2" charset="-78"/>
              </a:rPr>
              <a:t>توان از خود سر لوله ساکشن اصلی در شرایط ضروری و اورژانس استفاده نمود.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3943348"/>
            <a:ext cx="3657600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1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فشار دستگاه ساکشن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55834"/>
            <a:ext cx="11099549" cy="6045715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نوزادان </a:t>
            </a:r>
            <a:r>
              <a:rPr lang="fa-IR" sz="2800" b="1" dirty="0">
                <a:cs typeface="B Nazanin" panose="00000400000000000000" pitchFamily="2" charset="-78"/>
              </a:rPr>
              <a:t>60 - 80 میلیمتر جیوه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اطفال 80 - 100 میلیمتر جیوه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بزرگسالان </a:t>
            </a:r>
            <a:r>
              <a:rPr lang="fa-IR" sz="2800" b="1" dirty="0" smtClean="0">
                <a:cs typeface="B Nazanin" panose="00000400000000000000" pitchFamily="2" charset="-78"/>
              </a:rPr>
              <a:t>80 </a:t>
            </a:r>
            <a:r>
              <a:rPr lang="fa-IR" sz="2800" b="1" dirty="0">
                <a:cs typeface="B Nazanin" panose="00000400000000000000" pitchFamily="2" charset="-78"/>
              </a:rPr>
              <a:t>- </a:t>
            </a:r>
            <a:r>
              <a:rPr lang="fa-IR" sz="2800" b="1" dirty="0" smtClean="0">
                <a:cs typeface="B Nazanin" panose="00000400000000000000" pitchFamily="2" charset="-78"/>
              </a:rPr>
              <a:t>120 </a:t>
            </a:r>
            <a:r>
              <a:rPr lang="fa-IR" sz="2800" b="1" dirty="0">
                <a:cs typeface="B Nazanin" panose="00000400000000000000" pitchFamily="2" charset="-78"/>
              </a:rPr>
              <a:t>میلیمتر جیوه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نکته:هنگام ساکشن اوروفارنژیال تا 400 میلیمتر جیوه میتوان فشار را تنظیم </a:t>
            </a:r>
            <a:r>
              <a:rPr lang="fa-IR" sz="2800" b="1" dirty="0" smtClean="0">
                <a:cs typeface="B Nazanin" panose="00000400000000000000" pitchFamily="2" charset="-78"/>
              </a:rPr>
              <a:t>نمود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برای ساکشن متحرک </a:t>
            </a:r>
            <a:r>
              <a:rPr lang="fa-IR" sz="2800" b="1" dirty="0" smtClean="0">
                <a:cs typeface="B Nazanin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بزرگسالان 10 تا 15    </a:t>
            </a:r>
            <a:r>
              <a:rPr lang="en-US" sz="2800" b="1" dirty="0" err="1" smtClean="0">
                <a:cs typeface="B Nazanin" panose="00000400000000000000" pitchFamily="2" charset="-78"/>
              </a:rPr>
              <a:t>mmhg</a:t>
            </a:r>
            <a:endParaRPr lang="en-US" sz="28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کودکان  5 تا 10        </a:t>
            </a:r>
            <a:r>
              <a:rPr lang="en-US" sz="2800" b="1" dirty="0" err="1" smtClean="0">
                <a:cs typeface="B Nazanin" panose="00000400000000000000" pitchFamily="2" charset="-78"/>
              </a:rPr>
              <a:t>mmhg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شیرخواران 2 تا 5    </a:t>
            </a:r>
            <a:r>
              <a:rPr lang="en-US" sz="2800" b="1" dirty="0" err="1">
                <a:cs typeface="B Nazanin" panose="00000400000000000000" pitchFamily="2" charset="-78"/>
              </a:rPr>
              <a:t>mmhg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3" y="4238297"/>
            <a:ext cx="3263462" cy="25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مقدار ورود کاتتر ساکشن</a:t>
            </a:r>
            <a:br>
              <a:rPr lang="fa-I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340" y="1704940"/>
            <a:ext cx="10363826" cy="4932343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اوروفانژیال</a:t>
            </a:r>
            <a:r>
              <a:rPr lang="fa-IR" sz="2800" b="1" dirty="0">
                <a:cs typeface="B Nazanin" panose="00000400000000000000" pitchFamily="2" charset="-78"/>
              </a:rPr>
              <a:t>: از گوشه لب تا لاله گوش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نازوفارنژیال: از نوک بینی تا لاله گوش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لوله تراشه:اندازه طول لوله تراشه یا تا زمانی که نوک کاتتر به کارینا برخورد کند و </a:t>
            </a:r>
            <a:r>
              <a:rPr lang="fa-IR" sz="2800" b="1" dirty="0" smtClean="0">
                <a:cs typeface="B Nazanin" panose="00000400000000000000" pitchFamily="2" charset="-78"/>
              </a:rPr>
              <a:t>کاتتررا 1 تا2 سانتی متر  </a:t>
            </a:r>
            <a:r>
              <a:rPr lang="fa-IR" sz="2800" b="1" dirty="0">
                <a:cs typeface="B Nazanin" panose="00000400000000000000" pitchFamily="2" charset="-78"/>
              </a:rPr>
              <a:t>بالاتر </a:t>
            </a:r>
            <a:r>
              <a:rPr lang="fa-IR" sz="2800" b="1" dirty="0" smtClean="0">
                <a:cs typeface="B Nazanin" panose="00000400000000000000" pitchFamily="2" charset="-78"/>
              </a:rPr>
              <a:t>میکشیم</a:t>
            </a: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توجه کنید در بیماران دارای لوله تراکیاستومی این مقدار چندین سانتی متر کاهش</a:t>
            </a:r>
          </a:p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مییابد</a:t>
            </a:r>
            <a:r>
              <a:rPr lang="fa-IR" sz="2800" b="1" dirty="0">
                <a:cs typeface="B Nazanin" panose="00000400000000000000" pitchFamily="2" charset="-78"/>
              </a:rPr>
              <a:t>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60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مدت زمان ساکشن</a:t>
            </a:r>
            <a:br>
              <a:rPr lang="fa-IR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بزرگسالان </a:t>
            </a:r>
            <a:r>
              <a:rPr lang="fa-IR" sz="2800" b="1" dirty="0">
                <a:cs typeface="B Nazanin" panose="00000400000000000000" pitchFamily="2" charset="-78"/>
              </a:rPr>
              <a:t>10 الی 15 </a:t>
            </a:r>
            <a:r>
              <a:rPr lang="fa-IR" sz="2800" b="1" dirty="0" smtClean="0">
                <a:cs typeface="B Nazanin" panose="00000400000000000000" pitchFamily="2" charset="-78"/>
              </a:rPr>
              <a:t>ثانیه</a:t>
            </a:r>
          </a:p>
          <a:p>
            <a:pPr marL="0" indent="0" algn="r" rtl="1"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اطفال و نوزادان 5 الی 10 ثانیه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74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57655"/>
            <a:ext cx="10364451" cy="1087821"/>
          </a:xfrm>
        </p:spPr>
        <p:txBody>
          <a:bodyPr/>
          <a:lstStyle/>
          <a:p>
            <a:pPr rtl="1"/>
            <a:r>
              <a:rPr lang="fa-IR" dirty="0">
                <a:solidFill>
                  <a:srgbClr val="FF0000"/>
                </a:solidFill>
              </a:rPr>
              <a:t>نکات مهم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9903" y="520263"/>
            <a:ext cx="11493063" cy="6132786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بدون </a:t>
            </a:r>
            <a:r>
              <a:rPr lang="fa-IR" sz="2400" b="1" dirty="0">
                <a:cs typeface="B Nazanin" panose="00000400000000000000" pitchFamily="2" charset="-78"/>
              </a:rPr>
              <a:t>روشن کردن ساکشن به آرامی کاتتر ساکشن را به داخل بینی بیمار فرو </a:t>
            </a:r>
            <a:r>
              <a:rPr lang="fa-IR" sz="2400" b="1" dirty="0" smtClean="0">
                <a:cs typeface="B Nazanin" panose="00000400000000000000" pitchFamily="2" charset="-78"/>
              </a:rPr>
              <a:t>ببرید.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کاتتر </a:t>
            </a:r>
            <a:r>
              <a:rPr lang="fa-IR" sz="2400" b="1" dirty="0">
                <a:cs typeface="B Nazanin" panose="00000400000000000000" pitchFamily="2" charset="-78"/>
              </a:rPr>
              <a:t>را بین انگشتان خود بپیچید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با حرکت آرام و چرخشی کاتتر را خارج کنید.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بکار بردن روش استریل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ساکشن نباید بیش 15 ثانیه بطول بیانجامد ودر صورت نیاز به ساکشن مجدد فاصله هر بار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ساکشن کردن ما بین </a:t>
            </a:r>
            <a:r>
              <a:rPr lang="fa-IR" sz="2400" b="1" dirty="0" smtClean="0">
                <a:cs typeface="B Nazanin" panose="00000400000000000000" pitchFamily="2" charset="-78"/>
              </a:rPr>
              <a:t>30 ثانیه تا 1 دقیقه باشد.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در مجموع کل مدت ساکشن کردن بیشتر از 5 دقیقه نشود.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همیشه ابتدا مکان های استریل تر و سپس تمیز ساکشن </a:t>
            </a:r>
            <a:r>
              <a:rPr lang="fa-IR" sz="2400" b="1" dirty="0" smtClean="0">
                <a:cs typeface="B Nazanin" panose="00000400000000000000" pitchFamily="2" charset="-78"/>
              </a:rPr>
              <a:t>شود(اول </a:t>
            </a:r>
            <a:r>
              <a:rPr lang="fa-IR" sz="2400" b="1" dirty="0">
                <a:cs typeface="B Nazanin" panose="00000400000000000000" pitchFamily="2" charset="-78"/>
              </a:rPr>
              <a:t>لوله تراشه بعد </a:t>
            </a:r>
            <a:r>
              <a:rPr lang="fa-IR" sz="2400" b="1" dirty="0" smtClean="0">
                <a:cs typeface="B Nazanin" panose="00000400000000000000" pitchFamily="2" charset="-78"/>
              </a:rPr>
              <a:t>دهان)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درصورت امکان قبل از ساکشن هایپرونتیله شود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بین هر ساکشن حدود 30 ثانیه اکسیژن تراپی انجام شود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استفاده از سرم فیزیولوژی بصورت روتین قبل از ساکشن کردن منسوخ شده است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69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سر بیمار برای ساکشن لوله تراشه و یا لوله تراکیاستومی باید حداقل 30 درجه بالا آورده شود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پوزیشن بیماران هوشیار به هنگام ساکشن کردن دهان و حلق نیمه نشسته یا نشسته در حالیکه سر به عقب خم شده </a:t>
            </a:r>
            <a:r>
              <a:rPr lang="fa-IR" sz="2400" b="1" dirty="0" smtClean="0">
                <a:cs typeface="B Nazanin" panose="00000400000000000000" pitchFamily="2" charset="-78"/>
              </a:rPr>
              <a:t>و بیماران </a:t>
            </a:r>
            <a:r>
              <a:rPr lang="fa-IR" sz="2400" b="1" dirty="0">
                <a:cs typeface="B Nazanin" panose="00000400000000000000" pitchFamily="2" charset="-78"/>
              </a:rPr>
              <a:t>بیهوش یا کاهش سطح هوشیاری در وضعیت لترال می باشد. در صورت تحمل و نداشتن رفلکس گگ می توان </a:t>
            </a:r>
            <a:r>
              <a:rPr lang="fa-IR" sz="2400" b="1" dirty="0" smtClean="0">
                <a:cs typeface="B Nazanin" panose="00000400000000000000" pitchFamily="2" charset="-78"/>
              </a:rPr>
              <a:t>برای ساکشن </a:t>
            </a:r>
            <a:r>
              <a:rPr lang="fa-IR" sz="2400" b="1" dirty="0">
                <a:cs typeface="B Nazanin" panose="00000400000000000000" pitchFamily="2" charset="-78"/>
              </a:rPr>
              <a:t>بهتر ترشحات انتهای حلق از ایروی دهانی حلقی مناسب نیز استفاده نمایید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11" y="3933661"/>
            <a:ext cx="2711668" cy="2609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16" y="3933661"/>
            <a:ext cx="2768787" cy="26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607" y="618518"/>
            <a:ext cx="11335407" cy="5782282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استفاده روتین از نرمال سالین برای ریختن داخل لوله تراشه بیمار قبل از انجام ساکشن به چند دلیل به هیچ وجه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توصیه نمیگردد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1 این کار نه تنها کمکی در برداشتن ترشحات و رقیق تر نمودن آن نمی کند، بلکه با تحریک سرفه باعث کاهش ضربان </a:t>
            </a:r>
            <a:r>
              <a:rPr lang="fa-IR" sz="2400" b="1" dirty="0" smtClean="0">
                <a:cs typeface="B Nazanin" panose="00000400000000000000" pitchFamily="2" charset="-78"/>
              </a:rPr>
              <a:t>قلب </a:t>
            </a:r>
            <a:r>
              <a:rPr lang="fa-IR" sz="2400" b="1" dirty="0">
                <a:cs typeface="B Nazanin" panose="00000400000000000000" pitchFamily="2" charset="-78"/>
              </a:rPr>
              <a:t>،کاهش </a:t>
            </a:r>
            <a:r>
              <a:rPr lang="en-US" sz="2400" b="1" dirty="0">
                <a:cs typeface="B Nazanin" panose="00000400000000000000" pitchFamily="2" charset="-78"/>
              </a:rPr>
              <a:t>SpO2 </a:t>
            </a:r>
            <a:r>
              <a:rPr lang="fa-IR" sz="2400" b="1" dirty="0">
                <a:cs typeface="B Nazanin" panose="00000400000000000000" pitchFamily="2" charset="-78"/>
              </a:rPr>
              <a:t>و احتمال افزایش عفونت در راه های هوایی تحتانی می شود.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 مطالعات نشان می دهند که خصوصیات ویسکوالاستیک ترشحات تنفسی، هیدروفیل و یا محلول در آب نیست و ترکیب </a:t>
            </a:r>
            <a:r>
              <a:rPr lang="fa-IR" sz="2400" b="1" dirty="0" smtClean="0">
                <a:cs typeface="B Nazanin" panose="00000400000000000000" pitchFamily="2" charset="-78"/>
              </a:rPr>
              <a:t>سالین </a:t>
            </a:r>
            <a:r>
              <a:rPr lang="fa-IR" sz="2400" b="1" dirty="0">
                <a:cs typeface="B Nazanin" panose="00000400000000000000" pitchFamily="2" charset="-78"/>
              </a:rPr>
              <a:t>با ترشحات ریوی مانند آب و روغن بوده و با هم مخلوط نمی شوند و تنها درصد کمی از سالین به وسیله ساکشن </a:t>
            </a:r>
            <a:r>
              <a:rPr lang="fa-IR" sz="2400" b="1" dirty="0" smtClean="0">
                <a:cs typeface="B Nazanin" panose="00000400000000000000" pitchFamily="2" charset="-78"/>
              </a:rPr>
              <a:t>از راه </a:t>
            </a:r>
            <a:r>
              <a:rPr lang="fa-IR" sz="2400" b="1" dirty="0">
                <a:cs typeface="B Nazanin" panose="00000400000000000000" pitchFamily="2" charset="-78"/>
              </a:rPr>
              <a:t>های هوایی برداشته می شود و باقی مانده در راه هوایی بیمار باقی می ماند و منجر به عفونت می شود.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3 باکتری ها بر روی ابزار و وسایل، تشکیل بیوفیلم می دهند و بیوفیلم های باکتریال موجود در سطوح داخلی لوله تراشه </a:t>
            </a:r>
            <a:r>
              <a:rPr lang="fa-IR" sz="2400" b="1" dirty="0" smtClean="0">
                <a:cs typeface="B Nazanin" panose="00000400000000000000" pitchFamily="2" charset="-78"/>
              </a:rPr>
              <a:t>وتراکیاستومی </a:t>
            </a:r>
            <a:r>
              <a:rPr lang="fa-IR" sz="2400" b="1" dirty="0">
                <a:cs typeface="B Nazanin" panose="00000400000000000000" pitchFamily="2" charset="-78"/>
              </a:rPr>
              <a:t>از این گروه است. نتایج نشان داده که تزریق 5 میلی لیتر سالین می تواند بیش از 30000 کلونی باکتریال </a:t>
            </a:r>
            <a:r>
              <a:rPr lang="fa-IR" sz="2400" b="1" dirty="0" smtClean="0">
                <a:cs typeface="B Nazanin" panose="00000400000000000000" pitchFamily="2" charset="-78"/>
              </a:rPr>
              <a:t>زنده را </a:t>
            </a:r>
            <a:r>
              <a:rPr lang="fa-IR" sz="2400" b="1" dirty="0">
                <a:cs typeface="B Nazanin" panose="00000400000000000000" pitchFamily="2" charset="-78"/>
              </a:rPr>
              <a:t>از سطح داخلی لوله جابجاکند.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849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607" y="488731"/>
            <a:ext cx="11193517" cy="6479628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به صورت تجربی میتوانید از آب مقطر یا سالین استریل غیرتزریقی برای لوبریکه کردن سر نلاتون برای عبور بهتر از </a:t>
            </a:r>
            <a:r>
              <a:rPr lang="fa-IR" sz="2400" b="1" dirty="0" smtClean="0">
                <a:cs typeface="B Nazanin" panose="00000400000000000000" pitchFamily="2" charset="-78"/>
              </a:rPr>
              <a:t>لوله تراشه </a:t>
            </a:r>
            <a:r>
              <a:rPr lang="fa-IR" sz="2400" b="1" dirty="0">
                <a:cs typeface="B Nazanin" panose="00000400000000000000" pitchFamily="2" charset="-78"/>
              </a:rPr>
              <a:t>استفاده نمایید. در صورت ضرورت و ناچار بودن به استفاده از سالین که تاحد امکان باید از آن اجتباب نمود نیز </a:t>
            </a:r>
            <a:r>
              <a:rPr lang="fa-IR" sz="2400" b="1" dirty="0" smtClean="0">
                <a:cs typeface="B Nazanin" panose="00000400000000000000" pitchFamily="2" charset="-78"/>
              </a:rPr>
              <a:t>حتما باید </a:t>
            </a:r>
            <a:r>
              <a:rPr lang="fa-IR" sz="2400" b="1" dirty="0">
                <a:cs typeface="B Nazanin" panose="00000400000000000000" pitchFamily="2" charset="-78"/>
              </a:rPr>
              <a:t>از سالین استریل غیرتزریقی و از نوع شستشو استفاده گردد، چراکه سالین </a:t>
            </a:r>
            <a:r>
              <a:rPr lang="fa-IR" sz="2400" b="1" dirty="0" smtClean="0">
                <a:cs typeface="B Nazanin" panose="00000400000000000000" pitchFamily="2" charset="-78"/>
              </a:rPr>
              <a:t>تزریقی </a:t>
            </a:r>
            <a:r>
              <a:rPr lang="fa-IR" sz="2400" b="1" dirty="0">
                <a:cs typeface="B Nazanin" panose="00000400000000000000" pitchFamily="2" charset="-78"/>
              </a:rPr>
              <a:t>مواد محافظی دارد که بافت ریه </a:t>
            </a:r>
            <a:r>
              <a:rPr lang="fa-IR" sz="2400" b="1" dirty="0" smtClean="0">
                <a:cs typeface="B Nazanin" panose="00000400000000000000" pitchFamily="2" charset="-78"/>
              </a:rPr>
              <a:t>را تخریب </a:t>
            </a:r>
            <a:r>
              <a:rPr lang="fa-IR" sz="2400" b="1" dirty="0">
                <a:cs typeface="B Nazanin" panose="00000400000000000000" pitchFamily="2" charset="-78"/>
              </a:rPr>
              <a:t>میکند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توجه داشته باشیدکه توجه به دما و رطوبت محیط، هیداراسیون مناسب بیمار، انجام فیزیوتراپی قفسه سینه و </a:t>
            </a:r>
            <a:r>
              <a:rPr lang="fa-IR" sz="2400" b="1" dirty="0" smtClean="0">
                <a:cs typeface="B Nazanin" panose="00000400000000000000" pitchFamily="2" charset="-78"/>
              </a:rPr>
              <a:t>تغییروضعیت </a:t>
            </a:r>
            <a:r>
              <a:rPr lang="fa-IR" sz="2400" b="1" dirty="0">
                <a:cs typeface="B Nazanin" panose="00000400000000000000" pitchFamily="2" charset="-78"/>
              </a:rPr>
              <a:t>بیمار هر دو ساعت تأثیر فراوانی در رقیق شدن ترشحات بیمار و تسهیل خروج آنها دارد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به منظور جلوگیری کاهش میزان اشباع اکسیژن خون شریانی، هیپراکسیژناسیون بیماران با اکسیژن 100 درصد 30 </a:t>
            </a:r>
            <a:r>
              <a:rPr lang="fa-IR" sz="2400" b="1" dirty="0" smtClean="0">
                <a:cs typeface="B Nazanin" panose="00000400000000000000" pitchFamily="2" charset="-78"/>
              </a:rPr>
              <a:t>ثانیه قبل </a:t>
            </a:r>
            <a:r>
              <a:rPr lang="fa-IR" sz="2400" b="1" dirty="0">
                <a:cs typeface="B Nazanin" panose="00000400000000000000" pitchFamily="2" charset="-78"/>
              </a:rPr>
              <a:t>و بعد از انجام ساکشن توصیه میگردد. برای این منظور می توانید از دکمه مخصوص ونتیلاتور و یا رساندن </a:t>
            </a:r>
            <a:r>
              <a:rPr lang="fa-IR" sz="2400" b="1" dirty="0" smtClean="0">
                <a:cs typeface="B Nazanin" panose="00000400000000000000" pitchFamily="2" charset="-78"/>
              </a:rPr>
              <a:t>میزان</a:t>
            </a:r>
            <a:r>
              <a:rPr lang="en-US" sz="2400" b="1" dirty="0" smtClean="0">
                <a:cs typeface="B Nazanin" panose="00000400000000000000" pitchFamily="2" charset="-78"/>
              </a:rPr>
              <a:t>FIO2</a:t>
            </a:r>
            <a:r>
              <a:rPr lang="fa-IR" sz="2400" b="1" dirty="0" smtClean="0">
                <a:cs typeface="B Nazanin" panose="00000400000000000000" pitchFamily="2" charset="-78"/>
              </a:rPr>
              <a:t> دستگاه </a:t>
            </a:r>
            <a:r>
              <a:rPr lang="fa-IR" sz="2400" b="1" dirty="0">
                <a:cs typeface="B Nazanin" panose="00000400000000000000" pitchFamily="2" charset="-78"/>
              </a:rPr>
              <a:t>به 100 درصد استفاده نمایید. انجام روتین هایپراینفلاسیون </a:t>
            </a:r>
            <a:r>
              <a:rPr lang="fa-IR" sz="2400" b="1" dirty="0" smtClean="0">
                <a:cs typeface="B Nazanin" panose="00000400000000000000" pitchFamily="2" charset="-78"/>
              </a:rPr>
              <a:t>(افزایش </a:t>
            </a:r>
            <a:r>
              <a:rPr lang="fa-IR" sz="2400" b="1" dirty="0">
                <a:cs typeface="B Nazanin" panose="00000400000000000000" pitchFamily="2" charset="-78"/>
              </a:rPr>
              <a:t>میزان حجم </a:t>
            </a:r>
            <a:r>
              <a:rPr lang="fa-IR" sz="2400" b="1" dirty="0" smtClean="0">
                <a:cs typeface="B Nazanin" panose="00000400000000000000" pitchFamily="2" charset="-78"/>
              </a:rPr>
              <a:t>جاری)به </a:t>
            </a:r>
            <a:r>
              <a:rPr lang="fa-IR" sz="2400" b="1" dirty="0">
                <a:cs typeface="B Nazanin" panose="00000400000000000000" pitchFamily="2" charset="-78"/>
              </a:rPr>
              <a:t>علت ایجاد </a:t>
            </a:r>
            <a:r>
              <a:rPr lang="fa-IR" sz="2400" b="1" dirty="0" smtClean="0">
                <a:cs typeface="B Nazanin" panose="00000400000000000000" pitchFamily="2" charset="-78"/>
              </a:rPr>
              <a:t>بارو تروما </a:t>
            </a:r>
            <a:r>
              <a:rPr lang="fa-IR" sz="2400" b="1" dirty="0">
                <a:cs typeface="B Nazanin" panose="00000400000000000000" pitchFamily="2" charset="-78"/>
              </a:rPr>
              <a:t>توصیه نمیگردد.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58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618517"/>
            <a:ext cx="10363826" cy="5939937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شستن دست </a:t>
            </a:r>
            <a:r>
              <a:rPr lang="fa-IR" sz="2400" b="1" dirty="0">
                <a:cs typeface="B Nazanin" panose="00000400000000000000" pitchFamily="2" charset="-78"/>
              </a:rPr>
              <a:t>قبل و بعد از ساکشن، استفاده از دستکش استریل، استفاده از کاتتر استریل و رعایت اصول آسپتیک در </a:t>
            </a:r>
            <a:r>
              <a:rPr lang="fa-IR" sz="2400" b="1" dirty="0" smtClean="0">
                <a:cs typeface="B Nazanin" panose="00000400000000000000" pitchFamily="2" charset="-78"/>
              </a:rPr>
              <a:t>حین ساکشن </a:t>
            </a:r>
            <a:r>
              <a:rPr lang="fa-IR" sz="2400" b="1" dirty="0">
                <a:cs typeface="B Nazanin" panose="00000400000000000000" pitchFamily="2" charset="-78"/>
              </a:rPr>
              <a:t>به منظور جلوگیری از ایجاد عفونت در کلیه بخشها به باید رعایت گردد. در ضمن استفاده از وسایل </a:t>
            </a:r>
            <a:r>
              <a:rPr lang="fa-IR" sz="2400" b="1" dirty="0" smtClean="0">
                <a:cs typeface="B Nazanin" panose="00000400000000000000" pitchFamily="2" charset="-78"/>
              </a:rPr>
              <a:t>محافظت فردی </a:t>
            </a:r>
            <a:r>
              <a:rPr lang="fa-IR" sz="2400" b="1" dirty="0">
                <a:cs typeface="B Nazanin" panose="00000400000000000000" pitchFamily="2" charset="-78"/>
              </a:rPr>
              <a:t>مثل پوشیدن گان، استفاده از ماسک و عینک نیز به خصوص در بیماران مشکوک و یا قطعی دارای مارکرهای </a:t>
            </a:r>
            <a:r>
              <a:rPr lang="fa-IR" sz="2400" b="1" dirty="0" smtClean="0">
                <a:cs typeface="B Nazanin" panose="00000400000000000000" pitchFamily="2" charset="-78"/>
              </a:rPr>
              <a:t>ویروسی مثبت </a:t>
            </a:r>
            <a:r>
              <a:rPr lang="fa-IR" sz="2400" b="1" dirty="0">
                <a:cs typeface="B Nazanin" panose="00000400000000000000" pitchFamily="2" charset="-78"/>
              </a:rPr>
              <a:t>و یا بیماری های که علاوه بر رعایت احتیاطات استاندارد، نیازمند رعایت احتیاطات تماسی و هوابرد نیز می </a:t>
            </a:r>
            <a:r>
              <a:rPr lang="fa-IR" sz="2400" b="1" dirty="0" smtClean="0">
                <a:cs typeface="B Nazanin" panose="00000400000000000000" pitchFamily="2" charset="-78"/>
              </a:rPr>
              <a:t>باشند، بایستی </a:t>
            </a:r>
            <a:r>
              <a:rPr lang="fa-IR" sz="2400" b="1" dirty="0">
                <a:cs typeface="B Nazanin" panose="00000400000000000000" pitchFamily="2" charset="-78"/>
              </a:rPr>
              <a:t>به دقت رعایت شود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به منظور هر بار ساکشن تنها </a:t>
            </a:r>
            <a:r>
              <a:rPr lang="fa-IR" sz="2400" b="1" dirty="0" smtClean="0">
                <a:cs typeface="B Nazanin" panose="00000400000000000000" pitchFamily="2" charset="-78"/>
              </a:rPr>
              <a:t>از </a:t>
            </a:r>
            <a:r>
              <a:rPr lang="fa-IR" sz="2400" b="1" dirty="0">
                <a:cs typeface="B Nazanin" panose="00000400000000000000" pitchFamily="2" charset="-78"/>
              </a:rPr>
              <a:t>یک کاتتر مجزا و استریل استفاده و آن را دور بیندازید. برای شستن مسیر لوله </a:t>
            </a:r>
            <a:r>
              <a:rPr lang="fa-IR" sz="2400" b="1" dirty="0" smtClean="0">
                <a:cs typeface="B Nazanin" panose="00000400000000000000" pitchFamily="2" charset="-78"/>
              </a:rPr>
              <a:t>ساکشن بالای </a:t>
            </a:r>
            <a:r>
              <a:rPr lang="fa-IR" sz="2400" b="1" dirty="0">
                <a:cs typeface="B Nazanin" panose="00000400000000000000" pitchFamily="2" charset="-78"/>
              </a:rPr>
              <a:t>محلول نمکی را به هیچ وجه قیچی نکنید و آن را به صورت باز روی ونتیلاتور یا لاکر کنار تخت قرار ندهید، بلکه </a:t>
            </a:r>
            <a:r>
              <a:rPr lang="fa-IR" sz="2400" b="1" dirty="0" smtClean="0">
                <a:cs typeface="B Nazanin" panose="00000400000000000000" pitchFamily="2" charset="-78"/>
              </a:rPr>
              <a:t>یک محلول </a:t>
            </a:r>
            <a:r>
              <a:rPr lang="fa-IR" sz="2400" b="1" dirty="0">
                <a:cs typeface="B Nazanin" panose="00000400000000000000" pitchFamily="2" charset="-78"/>
              </a:rPr>
              <a:t>نمکی مخصوص شستشو را با ست سرم هواگیری کرده و بعد از هر بار ساکشن با ریختن مقداری از این محلول </a:t>
            </a:r>
            <a:r>
              <a:rPr lang="fa-IR" sz="2400" b="1" dirty="0" smtClean="0">
                <a:cs typeface="B Nazanin" panose="00000400000000000000" pitchFamily="2" charset="-78"/>
              </a:rPr>
              <a:t>درون یک </a:t>
            </a:r>
            <a:r>
              <a:rPr lang="fa-IR" sz="2400" b="1" dirty="0">
                <a:cs typeface="B Nazanin" panose="00000400000000000000" pitchFamily="2" charset="-78"/>
              </a:rPr>
              <a:t>رسیور که نیازی به استریل بودن نیز ندارد، مسیر لوله ساکشن را شستشو دهید.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882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59091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اصول صحیح ساکشن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44" y="2580749"/>
            <a:ext cx="5850001" cy="3982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19352"/>
            <a:ext cx="10363826" cy="4671847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توجه داشته باشید که راه هوایی پس از گلوت استریل می باشد ، از این رو ساکشن </a:t>
            </a:r>
            <a:r>
              <a:rPr lang="en-US" sz="2400" b="1" dirty="0">
                <a:cs typeface="B Nazanin" panose="00000400000000000000" pitchFamily="2" charset="-78"/>
              </a:rPr>
              <a:t>ETT </a:t>
            </a:r>
            <a:r>
              <a:rPr lang="fa-IR" sz="2400" b="1" dirty="0">
                <a:cs typeface="B Nazanin" panose="00000400000000000000" pitchFamily="2" charset="-78"/>
              </a:rPr>
              <a:t>باید با تکنیک آسپتیک انجام </a:t>
            </a:r>
            <a:r>
              <a:rPr lang="fa-IR" sz="2400" b="1" dirty="0" smtClean="0">
                <a:cs typeface="B Nazanin" panose="00000400000000000000" pitchFamily="2" charset="-78"/>
              </a:rPr>
              <a:t>شود. برای </a:t>
            </a:r>
            <a:r>
              <a:rPr lang="fa-IR" sz="2400" b="1" dirty="0">
                <a:cs typeface="B Nazanin" panose="00000400000000000000" pitchFamily="2" charset="-78"/>
              </a:rPr>
              <a:t>هرجلسه ساکشن نیاز به دستکش استریل وکتتر ساکشن جدید است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در </a:t>
            </a:r>
            <a:r>
              <a:rPr lang="fa-IR" sz="2400" b="1" dirty="0">
                <a:cs typeface="B Nazanin" panose="00000400000000000000" pitchFamily="2" charset="-78"/>
              </a:rPr>
              <a:t>صورت لزوم آمبوبگ را به اکسیژن </a:t>
            </a:r>
            <a:r>
              <a:rPr lang="fa-IR" sz="2400" b="1" dirty="0" smtClean="0">
                <a:cs typeface="B Nazanin" panose="00000400000000000000" pitchFamily="2" charset="-78"/>
              </a:rPr>
              <a:t>100 </a:t>
            </a:r>
            <a:r>
              <a:rPr lang="fa-IR" sz="2400" b="1" dirty="0">
                <a:cs typeface="B Nazanin" panose="00000400000000000000" pitchFamily="2" charset="-78"/>
              </a:rPr>
              <a:t>% متصل کنید.</a:t>
            </a:r>
          </a:p>
          <a:p>
            <a:pPr algn="r" rtl="1"/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8" y="3908533"/>
            <a:ext cx="2609850" cy="22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277008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FF0000"/>
                </a:solidFill>
              </a:rPr>
              <a:t>عوارض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731" y="551793"/>
            <a:ext cx="10788869" cy="6306207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• </a:t>
            </a:r>
            <a:r>
              <a:rPr lang="fa-IR" sz="2400" b="1" dirty="0">
                <a:cs typeface="B Nazanin" panose="00000400000000000000" pitchFamily="2" charset="-78"/>
              </a:rPr>
              <a:t>افزایش تنگی نفس در اثر هایپوکسی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آریتمی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افت فشار خون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آتلکتازی  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عفونت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صدمه به مخاط تراشه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خونریزی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تحریک عصب واگ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سرفه حمله ای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ایست قلبی و حتی مرگ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آسپیراسیون به علت ساکشن خشن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56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گزارش پرستاری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2147" y="1781503"/>
            <a:ext cx="10363826" cy="474542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نمونه گزارش کتبی </a:t>
            </a:r>
            <a:r>
              <a:rPr lang="fa-IR" sz="2400" b="1" dirty="0" smtClean="0">
                <a:cs typeface="B Nazanin" panose="00000400000000000000" pitchFamily="2" charset="-78"/>
              </a:rPr>
              <a:t>پرستار</a:t>
            </a: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ساکشن </a:t>
            </a:r>
            <a:r>
              <a:rPr lang="fa-IR" sz="2400" b="1" dirty="0">
                <a:cs typeface="B Nazanin" panose="00000400000000000000" pitchFamily="2" charset="-78"/>
              </a:rPr>
              <a:t>دهانی حلقی به مدت 2 دقیقه انجام شد .ترشحات غلیظ و </a:t>
            </a:r>
            <a:r>
              <a:rPr lang="fa-IR" sz="2400" b="1" dirty="0" smtClean="0">
                <a:cs typeface="B Nazanin" panose="00000400000000000000" pitchFamily="2" charset="-78"/>
              </a:rPr>
              <a:t>سبزرنگ </a:t>
            </a:r>
            <a:r>
              <a:rPr lang="fa-IR" sz="2400" b="1" dirty="0">
                <a:cs typeface="B Nazanin" panose="00000400000000000000" pitchFamily="2" charset="-78"/>
              </a:rPr>
              <a:t>بودند تنفس </a:t>
            </a:r>
            <a:r>
              <a:rPr lang="fa-IR" sz="2400" b="1" dirty="0" smtClean="0">
                <a:cs typeface="B Nazanin" panose="00000400000000000000" pitchFamily="2" charset="-78"/>
              </a:rPr>
              <a:t>20 </a:t>
            </a:r>
            <a:r>
              <a:rPr lang="fa-IR" sz="2400" b="1" dirty="0">
                <a:cs typeface="B Nazanin" panose="00000400000000000000" pitchFamily="2" charset="-78"/>
              </a:rPr>
              <a:t>در دقیقه </a:t>
            </a:r>
            <a:r>
              <a:rPr lang="fa-IR" sz="2400" b="1" dirty="0" smtClean="0">
                <a:cs typeface="B Nazanin" panose="00000400000000000000" pitchFamily="2" charset="-78"/>
              </a:rPr>
              <a:t>هنوز ترشح </a:t>
            </a:r>
            <a:r>
              <a:rPr lang="fa-IR" sz="2400" b="1" dirty="0">
                <a:cs typeface="B Nazanin" panose="00000400000000000000" pitchFamily="2" charset="-78"/>
              </a:rPr>
              <a:t>وجود دارد بیمار سیانوز است و واکنشی به </a:t>
            </a:r>
            <a:r>
              <a:rPr lang="fa-IR" sz="2400" b="1" dirty="0" smtClean="0">
                <a:cs typeface="B Nazanin" panose="00000400000000000000" pitchFamily="2" charset="-78"/>
              </a:rPr>
              <a:t>محرکهای </a:t>
            </a:r>
            <a:r>
              <a:rPr lang="fa-IR" sz="2400" b="1" dirty="0">
                <a:cs typeface="B Nazanin" panose="00000400000000000000" pitchFamily="2" charset="-78"/>
              </a:rPr>
              <a:t>دردناک نمیدهد در وضعیت یک طرفه چپ </a:t>
            </a:r>
            <a:r>
              <a:rPr lang="fa-IR" sz="2400" b="1" dirty="0" smtClean="0">
                <a:cs typeface="B Nazanin" panose="00000400000000000000" pitchFamily="2" charset="-78"/>
              </a:rPr>
              <a:t>قرارداده شده است </a:t>
            </a: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نمونه گزارش :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در لب فوقانی ریه رال شنیده شد .سرفه ضعیف بود .ساکشن تراکوستومی انجام شد .ترشحات سفید رنگ </a:t>
            </a:r>
            <a:r>
              <a:rPr lang="fa-IR" sz="2400" b="1" dirty="0" smtClean="0">
                <a:cs typeface="B Nazanin" panose="00000400000000000000" pitchFamily="2" charset="-78"/>
              </a:rPr>
              <a:t>رقیقی به </a:t>
            </a:r>
            <a:r>
              <a:rPr lang="fa-IR" sz="2400" b="1" dirty="0">
                <a:cs typeface="B Nazanin" panose="00000400000000000000" pitchFamily="2" charset="-78"/>
              </a:rPr>
              <a:t>میزان متوسط خارج شد.تنفس 16 بار در دقیقه معمولی و بدون کوشش انجام میشود صداهای ریوی بعد </a:t>
            </a:r>
            <a:r>
              <a:rPr lang="fa-IR" sz="2400" b="1" dirty="0" smtClean="0">
                <a:cs typeface="B Nazanin" panose="00000400000000000000" pitchFamily="2" charset="-78"/>
              </a:rPr>
              <a:t>از ساکشن </a:t>
            </a:r>
            <a:r>
              <a:rPr lang="fa-IR" sz="2400" b="1" dirty="0">
                <a:cs typeface="B Nazanin" panose="00000400000000000000" pitchFamily="2" charset="-78"/>
              </a:rPr>
              <a:t>کردن واضح شنیده شد. پوست و بستر ناخن ها صورتی است.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86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4451" cy="1596177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عیوب و رفع عیب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77462"/>
            <a:ext cx="10363826" cy="4813737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600" b="1" dirty="0" smtClean="0">
                <a:cs typeface="B Nazanin" panose="00000400000000000000" pitchFamily="2" charset="-78"/>
              </a:rPr>
              <a:t>1- </a:t>
            </a:r>
            <a:r>
              <a:rPr lang="fa-IR" sz="2600" b="1" dirty="0">
                <a:cs typeface="B Nazanin" panose="00000400000000000000" pitchFamily="2" charset="-78"/>
              </a:rPr>
              <a:t>دستگاه روشن نمی شود :</a:t>
            </a:r>
          </a:p>
          <a:p>
            <a:pPr algn="r" rtl="1"/>
            <a:r>
              <a:rPr lang="fa-IR" sz="2600" b="1" dirty="0">
                <a:cs typeface="B Nazanin" panose="00000400000000000000" pitchFamily="2" charset="-78"/>
              </a:rPr>
              <a:t>اطمینان از سالم بودن پریز و برق دار بودن آن ، بررسی کلید دستگاه ، اطمینان از سالم </a:t>
            </a:r>
            <a:r>
              <a:rPr lang="fa-IR" sz="2600" b="1" dirty="0" smtClean="0">
                <a:cs typeface="B Nazanin" panose="00000400000000000000" pitchFamily="2" charset="-78"/>
              </a:rPr>
              <a:t>بودن فیوز </a:t>
            </a:r>
            <a:r>
              <a:rPr lang="fa-IR" sz="2600" b="1" dirty="0">
                <a:cs typeface="B Nazanin" panose="00000400000000000000" pitchFamily="2" charset="-78"/>
              </a:rPr>
              <a:t>دستگاه</a:t>
            </a:r>
          </a:p>
          <a:p>
            <a:pPr algn="r" rtl="1"/>
            <a:r>
              <a:rPr lang="fa-IR" sz="2600" b="1" dirty="0">
                <a:cs typeface="B Nazanin" panose="00000400000000000000" pitchFamily="2" charset="-78"/>
              </a:rPr>
              <a:t>2- دستگاه مکش مناسبی ندارد :</a:t>
            </a:r>
          </a:p>
          <a:p>
            <a:pPr algn="r" rtl="1"/>
            <a:r>
              <a:rPr lang="fa-IR" sz="2600" b="1" dirty="0">
                <a:cs typeface="B Nazanin" panose="00000400000000000000" pitchFamily="2" charset="-78"/>
              </a:rPr>
              <a:t>بررسی درب مخازن جمع آوری مایعات )این درپوش ها گاهی در جای خود محکم نمی شوند و با</a:t>
            </a:r>
          </a:p>
          <a:p>
            <a:pPr marL="0" indent="0" algn="r" rtl="1">
              <a:buNone/>
            </a:pPr>
            <a:r>
              <a:rPr lang="fa-IR" sz="2600" b="1" dirty="0">
                <a:cs typeface="B Nazanin" panose="00000400000000000000" pitchFamily="2" charset="-78"/>
              </a:rPr>
              <a:t>ایجاد نشتی مانع از ایجاد فشار منفی مناسب در مخزن و مکش مناسب می شود( ، </a:t>
            </a:r>
            <a:r>
              <a:rPr lang="fa-IR" sz="2600" b="1" dirty="0" smtClean="0">
                <a:cs typeface="B Nazanin" panose="00000400000000000000" pitchFamily="2" charset="-78"/>
              </a:rPr>
              <a:t>احتمال شکستگی </a:t>
            </a:r>
            <a:r>
              <a:rPr lang="fa-IR" sz="2600" b="1" dirty="0">
                <a:cs typeface="B Nazanin" panose="00000400000000000000" pitchFamily="2" charset="-78"/>
              </a:rPr>
              <a:t>محل اتصال لوله های رابط به درپوش ساکشن ، بررسی سطح روغن </a:t>
            </a:r>
            <a:r>
              <a:rPr lang="fa-IR" sz="2600" b="1" dirty="0" smtClean="0">
                <a:cs typeface="B Nazanin" panose="00000400000000000000" pitchFamily="2" charset="-78"/>
              </a:rPr>
              <a:t>(در </a:t>
            </a:r>
            <a:r>
              <a:rPr lang="fa-IR" sz="2600" b="1" dirty="0">
                <a:cs typeface="B Nazanin" panose="00000400000000000000" pitchFamily="2" charset="-78"/>
              </a:rPr>
              <a:t>ساکشن </a:t>
            </a:r>
            <a:r>
              <a:rPr lang="fa-IR" sz="2600" b="1" dirty="0" smtClean="0">
                <a:cs typeface="B Nazanin" panose="00000400000000000000" pitchFamily="2" charset="-78"/>
              </a:rPr>
              <a:t>های روغنی)، </a:t>
            </a:r>
            <a:r>
              <a:rPr lang="fa-IR" sz="2600" b="1" dirty="0">
                <a:cs typeface="B Nazanin" panose="00000400000000000000" pitchFamily="2" charset="-78"/>
              </a:rPr>
              <a:t>کنترل اتصالات ساکشن</a:t>
            </a:r>
          </a:p>
          <a:p>
            <a:pPr algn="r" rtl="1"/>
            <a:r>
              <a:rPr lang="fa-IR" sz="2600" b="1" dirty="0">
                <a:cs typeface="B Nazanin" panose="00000400000000000000" pitchFamily="2" charset="-78"/>
              </a:rPr>
              <a:t>3- صدای ساکشن زیاد و غیر عادی است که در این صورت حتماً موتور ساکشن نیاز به سرویس</a:t>
            </a:r>
          </a:p>
          <a:p>
            <a:pPr marL="0" indent="0" algn="r" rtl="1">
              <a:buNone/>
            </a:pPr>
            <a:r>
              <a:rPr lang="fa-IR" sz="2600" b="1" dirty="0">
                <a:cs typeface="B Nazanin" panose="00000400000000000000" pitchFamily="2" charset="-78"/>
              </a:rPr>
              <a:t>دارد</a:t>
            </a:r>
            <a:endParaRPr lang="en-US" sz="2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5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4451" cy="159617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بیمارستان نبی اکرم (ص) خنج 1401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89" y="0"/>
            <a:ext cx="8850961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8608" y="4162097"/>
            <a:ext cx="9507233" cy="3820509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chemeClr val="accent6">
                    <a:lumMod val="50000"/>
                  </a:schemeClr>
                </a:solidFill>
              </a:rPr>
              <a:t>بیمارستان نبی اکرم (ص) خنج</a:t>
            </a:r>
          </a:p>
          <a:p>
            <a:pPr algn="ctr"/>
            <a:r>
              <a:rPr lang="fa-IR" sz="5400" b="1" dirty="0" smtClean="0">
                <a:solidFill>
                  <a:schemeClr val="accent6">
                    <a:lumMod val="50000"/>
                  </a:schemeClr>
                </a:solidFill>
              </a:rPr>
              <a:t>سالم و تندرست باشید 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75" y="0"/>
            <a:ext cx="10364451" cy="159617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تعریف ساکشن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71146"/>
            <a:ext cx="10363826" cy="412005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ساکشن </a:t>
            </a:r>
            <a:r>
              <a:rPr lang="fa-IR" sz="2800" dirty="0"/>
              <a:t>کردن یک روش مصنوعی تمیز کردن راه هوایی در </a:t>
            </a:r>
            <a:r>
              <a:rPr lang="fa-IR" sz="2800" dirty="0" smtClean="0"/>
              <a:t>بیمارانی است </a:t>
            </a:r>
            <a:r>
              <a:rPr lang="fa-IR" sz="2800" dirty="0"/>
              <a:t>که خود به تنهایی قادر به تمیز کردن و خروج خلط وترشحات نمی </a:t>
            </a:r>
            <a:r>
              <a:rPr lang="fa-IR" sz="2800" dirty="0" smtClean="0"/>
              <a:t>باشند.</a:t>
            </a:r>
          </a:p>
          <a:p>
            <a:pPr algn="r" rtl="1"/>
            <a:r>
              <a:rPr lang="fa-IR" sz="2800" dirty="0"/>
              <a:t>به منظور انجام ساکشن صحیح و اصولی بیماران بخش های ویژه و سایر بخش هایی که بیماران تحت تهویه مکانیکی در </a:t>
            </a:r>
            <a:r>
              <a:rPr lang="fa-IR" sz="2800" dirty="0" smtClean="0"/>
              <a:t>آنها بستری </a:t>
            </a:r>
            <a:r>
              <a:rPr lang="fa-IR" sz="2800" dirty="0"/>
              <a:t>هستند و بر اساس آخرین منابع و نتایج تحقیقات جدید، راهنما ی بالینی نحوه صحیح ساکشن بیماران دارای </a:t>
            </a:r>
            <a:r>
              <a:rPr lang="fa-IR" sz="2800" dirty="0" smtClean="0"/>
              <a:t>لوله تراشه </a:t>
            </a:r>
            <a:r>
              <a:rPr lang="fa-IR" sz="2800" dirty="0"/>
              <a:t>و یا لوله تراکیاستومی و همچنین ساکشن دهان و حلق بیماران به صورت زیر تهیه و تدوین شده است.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91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اهداف ساکشن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1 - در بیماران با هوشیاری پایین که به کمک ایروی تنفس می کنند,با کمک </a:t>
            </a:r>
            <a:r>
              <a:rPr lang="fa-IR" sz="2400" b="1" dirty="0" smtClean="0">
                <a:cs typeface="B Nazanin" panose="00000400000000000000" pitchFamily="2" charset="-78"/>
              </a:rPr>
              <a:t>ساکشن اوروفارنکس </a:t>
            </a:r>
            <a:r>
              <a:rPr lang="fa-IR" sz="2400" b="1" dirty="0">
                <a:cs typeface="B Nazanin" panose="00000400000000000000" pitchFamily="2" charset="-78"/>
              </a:rPr>
              <a:t>, دهان و بینی وحلق را از ترشحات پاک می کند.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2 - در بیمارانی که ریسک خونریزی دارند ویا نشت مایع نخاعی به داخل حلق دارند از این نوع </a:t>
            </a:r>
            <a:r>
              <a:rPr lang="fa-IR" sz="2400" b="1" dirty="0" smtClean="0">
                <a:cs typeface="B Nazanin" panose="00000400000000000000" pitchFamily="2" charset="-78"/>
              </a:rPr>
              <a:t>ساکشن جهت </a:t>
            </a:r>
            <a:r>
              <a:rPr lang="fa-IR" sz="2400" b="1" dirty="0">
                <a:cs typeface="B Nazanin" panose="00000400000000000000" pitchFamily="2" charset="-78"/>
              </a:rPr>
              <a:t>پاک سازی حلق از خون و ترشحات مایع نخاعی استفاده می شود.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3 - تمیز کردن راه هوایی بیمارانی که خود قادر به این کار نیستند.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4 - حفظ راه هوایی بیمار و رساندن حداکثر اکسیژن به بیمار.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577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7224" y="1150883"/>
            <a:ext cx="11056883" cy="5412827"/>
          </a:xfrm>
        </p:spPr>
        <p:txBody>
          <a:bodyPr>
            <a:normAutofit/>
          </a:bodyPr>
          <a:lstStyle/>
          <a:p>
            <a:pPr algn="just" rtl="1"/>
            <a:r>
              <a:rPr lang="fa-IR" sz="2800" b="1" dirty="0">
                <a:cs typeface="B Nazanin" panose="00000400000000000000" pitchFamily="2" charset="-78"/>
              </a:rPr>
              <a:t>ساکشن کردن روتین بیماران به هیچ وجه توصیه نمی شود، بلکه بر اساس نیاز و با ارزیابی از طریق شنیدن صداهای ریوی </a:t>
            </a:r>
            <a:r>
              <a:rPr lang="fa-IR" sz="2800" b="1" dirty="0" smtClean="0">
                <a:cs typeface="B Nazanin" panose="00000400000000000000" pitchFamily="2" charset="-78"/>
              </a:rPr>
              <a:t>و وضعیت </a:t>
            </a:r>
            <a:r>
              <a:rPr lang="fa-IR" sz="2800" b="1" dirty="0">
                <a:cs typeface="B Nazanin" panose="00000400000000000000" pitchFamily="2" charset="-78"/>
              </a:rPr>
              <a:t>و مقدار ترشحات بیمار و... ساکشن انجام میگردد. در برخی منابع توصیه میگردد در بیمارانی که در طول </a:t>
            </a:r>
            <a:r>
              <a:rPr lang="fa-IR" sz="2800" b="1" dirty="0" smtClean="0">
                <a:cs typeface="B Nazanin" panose="00000400000000000000" pitchFamily="2" charset="-78"/>
              </a:rPr>
              <a:t>یک شیفت </a:t>
            </a:r>
            <a:r>
              <a:rPr lang="fa-IR" sz="2800" b="1" dirty="0">
                <a:cs typeface="B Nazanin" panose="00000400000000000000" pitchFamily="2" charset="-78"/>
              </a:rPr>
              <a:t>ساکشن نمیگردند به منظور جلوگیری از تجمع ترشحات و کاهش خطر انسداد لوله تراشه حداقل هر 8 ساعت </a:t>
            </a:r>
            <a:r>
              <a:rPr lang="fa-IR" sz="2800" b="1" dirty="0" smtClean="0">
                <a:cs typeface="B Nazanin" panose="00000400000000000000" pitchFamily="2" charset="-78"/>
              </a:rPr>
              <a:t>یکبار این </a:t>
            </a:r>
            <a:r>
              <a:rPr lang="fa-IR" sz="2800" b="1" dirty="0">
                <a:cs typeface="B Nazanin" panose="00000400000000000000" pitchFamily="2" charset="-78"/>
              </a:rPr>
              <a:t>کار صورت گیرد.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649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دستگاه ساکشن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دستگاهی </a:t>
            </a:r>
            <a:r>
              <a:rPr lang="fa-IR" sz="2400" b="1" dirty="0">
                <a:cs typeface="B Nazanin" panose="00000400000000000000" pitchFamily="2" charset="-78"/>
              </a:rPr>
              <a:t>که توسط پمپ مکش و با ایجاد خلاء باعث ایجاد فشار منفی شده و هوا و مایعات را به</a:t>
            </a: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درون می کشد. این دستگاه برای جمع آوری ترشحات و خون آبه ها در ناحیه جراحی برای دادن</a:t>
            </a: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دید بهتر، مورد استفاده قرار می گیرد. و به عبارت دیگر از این وسیله برای خارج کردن مایعات</a:t>
            </a: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مترشحه از شکاف ایجاد شده برای جراحی ها و نیز هر جا که حجم مایعات خارج شده از بدن بیمار</a:t>
            </a: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بالا باشد </a:t>
            </a:r>
            <a:r>
              <a:rPr lang="fa-IR" sz="2400" b="1" dirty="0" smtClean="0">
                <a:cs typeface="B Nazanin" panose="00000400000000000000" pitchFamily="2" charset="-78"/>
              </a:rPr>
              <a:t>مانند ریه ، </a:t>
            </a:r>
            <a:r>
              <a:rPr lang="fa-IR" sz="2400" b="1" dirty="0">
                <a:cs typeface="B Nazanin" panose="00000400000000000000" pitchFamily="2" charset="-78"/>
              </a:rPr>
              <a:t>استفاده می شود و به همین دلیل این وسیله از آلوده ترین تجهیزات مورد استفاده </a:t>
            </a:r>
            <a:r>
              <a:rPr lang="fa-IR" sz="2400" b="1" dirty="0" smtClean="0">
                <a:cs typeface="B Nazanin" panose="00000400000000000000" pitchFamily="2" charset="-78"/>
              </a:rPr>
              <a:t>در مراکز </a:t>
            </a:r>
            <a:r>
              <a:rPr lang="fa-IR" sz="2400" b="1" dirty="0">
                <a:cs typeface="B Nazanin" panose="00000400000000000000" pitchFamily="2" charset="-78"/>
              </a:rPr>
              <a:t>درمانی است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6220"/>
            <a:ext cx="2684901" cy="24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rgbClr val="FF0000"/>
                </a:solidFill>
              </a:rPr>
              <a:t>اجزاء تشکیل دهنده دستگاه :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6194"/>
            <a:ext cx="10363826" cy="432500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dirty="0" smtClean="0"/>
              <a:t>– </a:t>
            </a:r>
            <a:r>
              <a:rPr lang="fa-IR" sz="3500" b="1" dirty="0">
                <a:cs typeface="B Nazanin" panose="00000400000000000000" pitchFamily="2" charset="-78"/>
              </a:rPr>
              <a:t>موتور الکتریکی</a:t>
            </a:r>
          </a:p>
          <a:p>
            <a:pPr algn="r" rtl="1"/>
            <a:r>
              <a:rPr lang="fa-IR" sz="3500" b="1" dirty="0">
                <a:cs typeface="B Nazanin" panose="00000400000000000000" pitchFamily="2" charset="-78"/>
              </a:rPr>
              <a:t>– مولد فشار منفی</a:t>
            </a:r>
          </a:p>
          <a:p>
            <a:pPr algn="r" rtl="1"/>
            <a:r>
              <a:rPr lang="fa-IR" sz="3500" b="1" dirty="0">
                <a:cs typeface="B Nazanin" panose="00000400000000000000" pitchFamily="2" charset="-78"/>
              </a:rPr>
              <a:t>– مخزن جمع آوری مایعات</a:t>
            </a:r>
          </a:p>
          <a:p>
            <a:pPr algn="r" rtl="1"/>
            <a:r>
              <a:rPr lang="fa-IR" sz="3500" b="1" dirty="0">
                <a:cs typeface="B Nazanin" panose="00000400000000000000" pitchFamily="2" charset="-78"/>
              </a:rPr>
              <a:t>– فیلترهای تصفیه</a:t>
            </a:r>
          </a:p>
          <a:p>
            <a:pPr algn="r" rtl="1"/>
            <a:r>
              <a:rPr lang="fa-IR" sz="3500" b="1" dirty="0">
                <a:cs typeface="B Nazanin" panose="00000400000000000000" pitchFamily="2" charset="-78"/>
              </a:rPr>
              <a:t>– مانومتر</a:t>
            </a:r>
          </a:p>
          <a:p>
            <a:pPr algn="r" rtl="1"/>
            <a:r>
              <a:rPr lang="fa-IR" sz="3500" b="1" dirty="0">
                <a:cs typeface="B Nazanin" panose="00000400000000000000" pitchFamily="2" charset="-78"/>
              </a:rPr>
              <a:t>– اتصالات انتقال دهنده مایعات و فشار منفی</a:t>
            </a:r>
            <a:endParaRPr lang="en-US" sz="35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6" y="1764186"/>
            <a:ext cx="3184634" cy="48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سر ساکشن </a:t>
            </a:r>
            <a:r>
              <a:rPr lang="en-US" dirty="0">
                <a:solidFill>
                  <a:srgbClr val="FF0000"/>
                </a:solidFill>
              </a:rPr>
              <a:t>Suction Tip: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سر </a:t>
            </a:r>
            <a:r>
              <a:rPr lang="fa-IR" sz="2400" b="1" dirty="0">
                <a:cs typeface="B Nazanin" panose="00000400000000000000" pitchFamily="2" charset="-78"/>
              </a:rPr>
              <a:t>ساکشن را به لوله های استریلی که یک بار مصرف هستند وصل می کنند ؛ آنگاه دستگاه </a:t>
            </a:r>
            <a:r>
              <a:rPr lang="fa-IR" sz="2400" b="1" dirty="0" smtClean="0">
                <a:cs typeface="B Nazanin" panose="00000400000000000000" pitchFamily="2" charset="-78"/>
              </a:rPr>
              <a:t>ساکشن را </a:t>
            </a:r>
            <a:r>
              <a:rPr lang="fa-IR" sz="2400" b="1" dirty="0">
                <a:cs typeface="B Nazanin" panose="00000400000000000000" pitchFamily="2" charset="-78"/>
              </a:rPr>
              <a:t>روشن می کنند تا خون و مایعات ساکشن شوند. می توان بر اساس محل جراحی و سلیقه </a:t>
            </a:r>
            <a:r>
              <a:rPr lang="fa-IR" sz="2400" b="1" dirty="0" smtClean="0">
                <a:cs typeface="B Nazanin" panose="00000400000000000000" pitchFamily="2" charset="-78"/>
              </a:rPr>
              <a:t>جراح از </a:t>
            </a:r>
            <a:r>
              <a:rPr lang="fa-IR" sz="2400" b="1" dirty="0">
                <a:cs typeface="B Nazanin" panose="00000400000000000000" pitchFamily="2" charset="-78"/>
              </a:rPr>
              <a:t>سر ساکشن های مختلفی استفاده </a:t>
            </a:r>
            <a:r>
              <a:rPr lang="fa-IR" sz="2400" b="1" dirty="0" smtClean="0">
                <a:cs typeface="B Nazanin" panose="00000400000000000000" pitchFamily="2" charset="-78"/>
              </a:rPr>
              <a:t>نمود.</a:t>
            </a: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                                          لوله ساکشن                                           سرساکشن 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413434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39" y="4248641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</a:rPr>
              <a:t>کاتتر مناسب ساکشن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جهت </a:t>
            </a:r>
            <a:r>
              <a:rPr lang="fa-IR" sz="2400" b="1" dirty="0">
                <a:cs typeface="B Nazanin" panose="00000400000000000000" pitchFamily="2" charset="-78"/>
              </a:rPr>
              <a:t>نوزادان.............. 5 - 8</a:t>
            </a:r>
            <a:r>
              <a:rPr lang="en-US" sz="2400" b="1" dirty="0">
                <a:cs typeface="B Nazanin" panose="00000400000000000000" pitchFamily="2" charset="-78"/>
              </a:rPr>
              <a:t>FR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جهت کودکان.............. 10 - 8</a:t>
            </a:r>
            <a:r>
              <a:rPr lang="en-US" sz="2400" b="1" dirty="0">
                <a:cs typeface="B Nazanin" panose="00000400000000000000" pitchFamily="2" charset="-78"/>
              </a:rPr>
              <a:t>FR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جهت بزرگسالان.......... 12 - 18</a:t>
            </a:r>
            <a:r>
              <a:rPr lang="en-US" sz="2400" b="1" dirty="0">
                <a:cs typeface="B Nazanin" panose="00000400000000000000" pitchFamily="2" charset="-78"/>
              </a:rPr>
              <a:t>FR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نکته:قطر لوله ساکشن نصف قطر لوله تراشه باشد  </a:t>
            </a:r>
            <a:r>
              <a:rPr lang="fa-IR" sz="2400" b="1" dirty="0" smtClean="0">
                <a:cs typeface="B Nazanin" panose="00000400000000000000" pitchFamily="2" charset="-78"/>
              </a:rPr>
              <a:t> یا    شماره </a:t>
            </a:r>
            <a:r>
              <a:rPr lang="fa-IR" sz="2400" b="1" dirty="0">
                <a:cs typeface="B Nazanin" panose="00000400000000000000" pitchFamily="2" charset="-78"/>
              </a:rPr>
              <a:t>لوله تراشه منهای </a:t>
            </a:r>
            <a:r>
              <a:rPr lang="fa-IR" sz="2400" b="1" dirty="0" smtClean="0">
                <a:cs typeface="B Nazanin" panose="00000400000000000000" pitchFamily="2" charset="-78"/>
              </a:rPr>
              <a:t>1 ضربدر </a:t>
            </a:r>
            <a:r>
              <a:rPr lang="fa-IR" sz="2400" b="1" dirty="0">
                <a:cs typeface="B Nazanin" panose="00000400000000000000" pitchFamily="2" charset="-78"/>
              </a:rPr>
              <a:t>2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2" y="794826"/>
            <a:ext cx="3452648" cy="32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511</TotalTime>
  <Words>1756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 Nazanin</vt:lpstr>
      <vt:lpstr>Times New Roman</vt:lpstr>
      <vt:lpstr>Tw Cen MT</vt:lpstr>
      <vt:lpstr>Droplet</vt:lpstr>
      <vt:lpstr>به نام خدا </vt:lpstr>
      <vt:lpstr>اصول صحیح ساکشن </vt:lpstr>
      <vt:lpstr>تعریف ساکشن </vt:lpstr>
      <vt:lpstr>اهداف ساکشن </vt:lpstr>
      <vt:lpstr>PowerPoint Presentation</vt:lpstr>
      <vt:lpstr>دستگاه ساکشن </vt:lpstr>
      <vt:lpstr>اجزاء تشکیل دهنده دستگاه : </vt:lpstr>
      <vt:lpstr>سر ساکشن Suction Tip: </vt:lpstr>
      <vt:lpstr>کاتتر مناسب ساکشن </vt:lpstr>
      <vt:lpstr>PowerPoint Presentation</vt:lpstr>
      <vt:lpstr>PowerPoint Presentation</vt:lpstr>
      <vt:lpstr>فشار دستگاه ساکشن </vt:lpstr>
      <vt:lpstr>مقدار ورود کاتتر ساکشن </vt:lpstr>
      <vt:lpstr>مدت زمان ساکشن </vt:lpstr>
      <vt:lpstr>نکات مهم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عوارض </vt:lpstr>
      <vt:lpstr>گزارش پرستاری </vt:lpstr>
      <vt:lpstr>عیوب و رفع عیب </vt:lpstr>
      <vt:lpstr>بیمارستان نبی اکرم (ص) خنج 1401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صحیح ساکشن </dc:title>
  <dc:creator>amuzesh</dc:creator>
  <cp:lastModifiedBy>amuzesh</cp:lastModifiedBy>
  <cp:revision>26</cp:revision>
  <dcterms:created xsi:type="dcterms:W3CDTF">2022-06-21T09:19:46Z</dcterms:created>
  <dcterms:modified xsi:type="dcterms:W3CDTF">2022-06-21T17:50:53Z</dcterms:modified>
</cp:coreProperties>
</file>